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98" r:id="rId3"/>
    <p:sldId id="331" r:id="rId4"/>
    <p:sldId id="332" r:id="rId5"/>
    <p:sldId id="333" r:id="rId6"/>
    <p:sldId id="334" r:id="rId7"/>
    <p:sldId id="335" r:id="rId8"/>
    <p:sldId id="336" r:id="rId9"/>
    <p:sldId id="33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4E6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502" autoAdjust="0"/>
  </p:normalViewPr>
  <p:slideViewPr>
    <p:cSldViewPr snapToGrid="0">
      <p:cViewPr>
        <p:scale>
          <a:sx n="70" d="100"/>
          <a:sy n="70" d="100"/>
        </p:scale>
        <p:origin x="-702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42BFF-424F-4734-BDF5-6A4BC413651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E5D93-377C-4C31-92BF-7F7CED471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5D93-377C-4C31-92BF-7F7CED4715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067" y="1020431"/>
            <a:ext cx="10993549" cy="1475013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Cyber-Physical System</a:t>
            </a:r>
            <a:br>
              <a:rPr lang="en-GB" sz="4000" dirty="0"/>
            </a:br>
            <a:endParaRPr lang="en-US" sz="3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0221" y="3599543"/>
            <a:ext cx="2891243" cy="1538057"/>
          </a:xfrm>
        </p:spPr>
        <p:txBody>
          <a:bodyPr>
            <a:normAutofit/>
          </a:bodyPr>
          <a:lstStyle/>
          <a:p>
            <a:pPr algn="ctr"/>
            <a:r>
              <a:rPr lang="en-US" sz="1800" cap="none" dirty="0" smtClean="0">
                <a:solidFill>
                  <a:schemeClr val="bg1"/>
                </a:solidFill>
              </a:rPr>
              <a:t>Student’s Name</a:t>
            </a:r>
          </a:p>
          <a:p>
            <a:pPr algn="ctr"/>
            <a:r>
              <a:rPr lang="en-US" sz="1800" cap="none" dirty="0" smtClean="0">
                <a:solidFill>
                  <a:schemeClr val="bg1"/>
                </a:solidFill>
              </a:rPr>
              <a:t>Institutional Affiliation </a:t>
            </a:r>
            <a:endParaRPr lang="en-US" sz="1800" cap="none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98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0632374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GB" dirty="0" smtClean="0"/>
              <a:t>The </a:t>
            </a:r>
            <a:r>
              <a:rPr lang="en-GB" dirty="0"/>
              <a:t>advancement in technology has impacted many sectors of the economy.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The </a:t>
            </a:r>
            <a:r>
              <a:rPr lang="en-GB" dirty="0"/>
              <a:t>cyber-physical system is a manifestation of rapid technological developments in contemporary society</a:t>
            </a:r>
            <a:r>
              <a:rPr lang="en-GB" dirty="0" smtClean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The cyber-physical system can be defined as a computerized mechanism that utilizes computer-based algorithms to execute several functions (Lee, </a:t>
            </a:r>
            <a:r>
              <a:rPr lang="en-GB" dirty="0" err="1"/>
              <a:t>Azamfar</a:t>
            </a:r>
            <a:r>
              <a:rPr lang="en-GB" dirty="0"/>
              <a:t>, &amp; Singh, 2019).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Some of the common elements of a cyber-physical system include embedded systems, sensor networks, cybernetics, systems engineering, and control theory.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In automobiles such as electric cars, computers play a vital role, such as controlling engine, stability, and braking, thus supporting the driver (Lee et al., 2019).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Even though cyber-physical systems aids in improving the quality of life, these systems encounter several cyber threats that are perpetrated by cyber attackers.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This </a:t>
            </a:r>
            <a:r>
              <a:rPr lang="en-GB" dirty="0" smtClean="0"/>
              <a:t>presentation </a:t>
            </a:r>
            <a:r>
              <a:rPr lang="en-GB" dirty="0"/>
              <a:t>will critically examine various cyber threats on the cyber-physical system and possible solutions to this crisis</a:t>
            </a:r>
            <a:r>
              <a:rPr lang="en-GB" dirty="0" smtClean="0"/>
              <a:t>. </a:t>
            </a:r>
            <a:endParaRPr lang="en-GB" dirty="0"/>
          </a:p>
          <a:p>
            <a:pPr lvl="1">
              <a:buFont typeface="Wingdings" pitchFamily="2" charset="2"/>
              <a:buChar char="§"/>
            </a:pPr>
            <a:endParaRPr lang="en-GB" dirty="0" smtClean="0"/>
          </a:p>
          <a:p>
            <a:pPr marL="3240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20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7714" y="204275"/>
            <a:ext cx="7704667" cy="1981200"/>
          </a:xfrm>
        </p:spPr>
        <p:txBody>
          <a:bodyPr/>
          <a:lstStyle/>
          <a:p>
            <a:pPr algn="ctr"/>
            <a:r>
              <a:rPr lang="en-GB" b="1" dirty="0"/>
              <a:t>Cyber threats on a cyber-physical </a:t>
            </a:r>
            <a:r>
              <a:rPr lang="en-GB" b="1" dirty="0" smtClean="0"/>
              <a:t>system: a </a:t>
            </a:r>
            <a:r>
              <a:rPr lang="en-GB" b="1" dirty="0"/>
              <a:t>network attack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09267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D</a:t>
            </a:r>
            <a:r>
              <a:rPr lang="en-GB" dirty="0" err="1"/>
              <a:t>a</a:t>
            </a:r>
            <a:r>
              <a:rPr lang="en-GB" dirty="0" err="1" smtClean="0"/>
              <a:t>ta</a:t>
            </a:r>
            <a:r>
              <a:rPr lang="en-GB" dirty="0" smtClean="0"/>
              <a:t> </a:t>
            </a:r>
            <a:r>
              <a:rPr lang="en-GB" dirty="0"/>
              <a:t>that is not properly secured or controlled are at high risk of exposure to attacks.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Cyber-attackers can easily access these data and manipulate them based on their intentions.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Active attacks of a cyber-physical system is a situation in which cyber-attackers finds it possible to alter data on these systems.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Passive </a:t>
            </a:r>
            <a:r>
              <a:rPr lang="en-GB" dirty="0"/>
              <a:t>attacks involve a state where attackers engage in monitoring of data rather than altering the entire information (Singh &amp; Jain, 2018).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/>
              <a:t>Some of these network attacks include data modification, password-based attacks, application-layer attacks, identity spoofing, eavesdropping, destructive attacks, compromised key attacks, denial of service, access attacks, and attacks on privacy, among others (Singh &amp; Jain, 2018</a:t>
            </a:r>
            <a:r>
              <a:rPr lang="en-GB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443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GB" dirty="0"/>
              <a:t>Cryptographic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3211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GB" dirty="0" smtClean="0"/>
              <a:t>Another </a:t>
            </a:r>
            <a:r>
              <a:rPr lang="en-GB" dirty="0"/>
              <a:t>cyber threat to the cyber-physical system is Cryptographic attacks.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Through </a:t>
            </a:r>
            <a:r>
              <a:rPr lang="en-GB" dirty="0"/>
              <a:t>this threat, the attackers try to identify a weakness in components of the cyber-physical system like algorithms, cipher, or even cryptographic protocol, and then manipulate the whole system in order to avoid security procedures (Singh &amp; Jain, 2018).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 </a:t>
            </a:r>
            <a:r>
              <a:rPr lang="en-GB" dirty="0"/>
              <a:t>Some of the examples of cryptographic attacks include chosen plaintext and brute force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55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GB" dirty="0"/>
              <a:t>malicious software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28941" cy="438331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GB" dirty="0"/>
              <a:t>Moreover, malicious software is another cyber threat to the cyber-physical system.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attackers can use this malware to steal data and compromise the functionality of the entire cyber-physical system. </a:t>
            </a:r>
            <a:endParaRPr lang="en-GB" dirty="0" smtClean="0"/>
          </a:p>
          <a:p>
            <a:r>
              <a:rPr lang="en-GB" dirty="0" smtClean="0"/>
              <a:t>Also</a:t>
            </a:r>
            <a:r>
              <a:rPr lang="en-GB" dirty="0"/>
              <a:t>, malware enables the attackers to bypass authentication or access control in these systems. </a:t>
            </a:r>
            <a:endParaRPr lang="en-GB" dirty="0" smtClean="0"/>
          </a:p>
          <a:p>
            <a:r>
              <a:rPr lang="en-GB" dirty="0" smtClean="0"/>
              <a:t>Malware </a:t>
            </a:r>
            <a:r>
              <a:rPr lang="en-GB" dirty="0"/>
              <a:t>software normally harms the host computer.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most common malware software includes bots, spyware, </a:t>
            </a:r>
            <a:r>
              <a:rPr lang="en-GB" dirty="0" err="1"/>
              <a:t>dialer</a:t>
            </a:r>
            <a:r>
              <a:rPr lang="en-GB" dirty="0"/>
              <a:t>, </a:t>
            </a:r>
            <a:r>
              <a:rPr lang="en-GB" dirty="0" err="1"/>
              <a:t>bluejacking</a:t>
            </a:r>
            <a:r>
              <a:rPr lang="en-GB" dirty="0"/>
              <a:t>, viruses, mouse trapping, phishing, adware, and </a:t>
            </a:r>
            <a:r>
              <a:rPr lang="en-GB" dirty="0" err="1"/>
              <a:t>ransomware</a:t>
            </a:r>
            <a:r>
              <a:rPr lang="en-GB" dirty="0"/>
              <a:t>, among other malicious codes (Singh &amp; Jain, 2018</a:t>
            </a:r>
            <a:r>
              <a:rPr lang="en-GB" dirty="0" smtClean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6" y="300251"/>
            <a:ext cx="7704667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Solutions to cyber threats on a cyber-physical </a:t>
            </a:r>
            <a:r>
              <a:rPr lang="en-GB" b="1" dirty="0" smtClean="0"/>
              <a:t>system: integration </a:t>
            </a:r>
            <a:r>
              <a:rPr lang="en-GB" b="1" dirty="0"/>
              <a:t>of public-key algorithms</a:t>
            </a:r>
            <a:br>
              <a:rPr lang="en-GB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404270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GB" dirty="0"/>
              <a:t>Public key algorithms are deemed as proper security measures because they comprise of complex mathematical concepts that require deeper computation. </a:t>
            </a:r>
            <a:endParaRPr lang="en-GB" dirty="0" smtClean="0"/>
          </a:p>
          <a:p>
            <a:r>
              <a:rPr lang="en-GB" dirty="0" smtClean="0"/>
              <a:t>These </a:t>
            </a:r>
            <a:r>
              <a:rPr lang="en-GB" dirty="0"/>
              <a:t>algorithms consist of hard, theoretical problems and larger numbers that depend on respective security levels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/>
              <a:t>The fact that these algorithms have larger numbers and hard, theoretical problems implies that attackers are likely to experience difficulties in accessing the system. </a:t>
            </a:r>
            <a:endParaRPr lang="en-GB" dirty="0" smtClean="0"/>
          </a:p>
          <a:p>
            <a:r>
              <a:rPr lang="en-GB" dirty="0" smtClean="0"/>
              <a:t>These </a:t>
            </a:r>
            <a:r>
              <a:rPr lang="en-GB" dirty="0"/>
              <a:t>algorithms also ensure that the systems uphold mutual authentication, thus protecting transmitted messages between the network nodes (Singh &amp; Jain, 2018). </a:t>
            </a:r>
            <a:endParaRPr lang="en-GB" dirty="0" smtClean="0"/>
          </a:p>
          <a:p>
            <a:r>
              <a:rPr lang="en-GB" dirty="0" smtClean="0"/>
              <a:t>Therefore</a:t>
            </a:r>
            <a:r>
              <a:rPr lang="en-GB" dirty="0"/>
              <a:t>, these forms of algorithms should be incorporated in the cyber-physical systems because they enhance proper encryption of data as well as an integrity check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643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GB" dirty="0"/>
              <a:t>generating key on the physical layer of the cyber-physical system.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09267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GB" dirty="0"/>
              <a:t>Another approach is generating key on the physical layer of the cyber-physical system.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Some </a:t>
            </a:r>
            <a:r>
              <a:rPr lang="en-GB" dirty="0"/>
              <a:t>of the attackers attempt to obtain the private key from the available security devices.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In </a:t>
            </a:r>
            <a:r>
              <a:rPr lang="en-GB" dirty="0"/>
              <a:t>order to perpetrate this attack, the cyber-attacker observes aspects such as power consumption, timing behaviour, and electromagnetic radiation then uses signal processing strategies to extort the secret key (</a:t>
            </a:r>
            <a:r>
              <a:rPr lang="en-GB" dirty="0" err="1"/>
              <a:t>Atat</a:t>
            </a:r>
            <a:r>
              <a:rPr lang="en-GB" dirty="0"/>
              <a:t> et al., 2017).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Such </a:t>
            </a:r>
            <a:r>
              <a:rPr lang="en-GB" dirty="0"/>
              <a:t>malicious procedure can be curbed through generating a dynamic key, which in turn prevents any distribution procedures of the key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4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3211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GB" dirty="0"/>
              <a:t>The cyber-physical system is a crucial innovation whose impacts are felt in various sectors of the economy.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For </a:t>
            </a:r>
            <a:r>
              <a:rPr lang="en-GB" dirty="0"/>
              <a:t>instance, in the transport sector, airplanes and autonomous cars are fitted with a cyber-physical system to enhance physical performance.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The </a:t>
            </a:r>
            <a:r>
              <a:rPr lang="en-GB" dirty="0"/>
              <a:t>increase in the number of cyber-attackers has elevated the vulnerability of cyber-physical systems, thus calling for further security measures to protect these systems. </a:t>
            </a: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Therefore</a:t>
            </a:r>
            <a:r>
              <a:rPr lang="en-GB" dirty="0"/>
              <a:t>, there is a dire need to improve the safety of cyber-security systems by integrating evidence-based strategies that guarantee the safety of data.</a:t>
            </a:r>
          </a:p>
          <a:p>
            <a:pPr lvl="1">
              <a:buFont typeface="Wingdings" pitchFamily="2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86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References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09267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GB" sz="1600" dirty="0" err="1"/>
              <a:t>Atat</a:t>
            </a:r>
            <a:r>
              <a:rPr lang="en-GB" sz="1600" dirty="0"/>
              <a:t>, R., Liu, L., Ashdown, J., Medley, M. J., </a:t>
            </a:r>
            <a:r>
              <a:rPr lang="en-GB" sz="1600" dirty="0" err="1"/>
              <a:t>Matyjas</a:t>
            </a:r>
            <a:r>
              <a:rPr lang="en-GB" sz="1600" dirty="0"/>
              <a:t>, J. D., &amp; Yi, Y. (2017). A physical layer security scheme for mobile health cyber-physical systems. </a:t>
            </a:r>
            <a:r>
              <a:rPr lang="en-GB" sz="1600" i="1" dirty="0"/>
              <a:t>IEEE Internet of Things Journal</a:t>
            </a:r>
            <a:r>
              <a:rPr lang="en-GB" sz="1600" dirty="0"/>
              <a:t>, </a:t>
            </a:r>
            <a:r>
              <a:rPr lang="en-GB" sz="1600" i="1" dirty="0"/>
              <a:t>5</a:t>
            </a:r>
            <a:r>
              <a:rPr lang="en-GB" sz="1600" dirty="0"/>
              <a:t>(1), 295-309.</a:t>
            </a:r>
          </a:p>
          <a:p>
            <a:r>
              <a:rPr lang="en-GB" sz="1600" dirty="0"/>
              <a:t>Lee, J., </a:t>
            </a:r>
            <a:r>
              <a:rPr lang="en-GB" sz="1600" dirty="0" err="1"/>
              <a:t>Azamfar</a:t>
            </a:r>
            <a:r>
              <a:rPr lang="en-GB" sz="1600" dirty="0"/>
              <a:t>, M., &amp; Singh, J. (2019). A </a:t>
            </a:r>
            <a:r>
              <a:rPr lang="en-GB" sz="1600" dirty="0" err="1"/>
              <a:t>blockchain</a:t>
            </a:r>
            <a:r>
              <a:rPr lang="en-GB" sz="1600" dirty="0"/>
              <a:t>-enabled Cyber-Physical System architecture for Industry 4.0 manufacturing systems. </a:t>
            </a:r>
            <a:r>
              <a:rPr lang="en-GB" sz="1600" i="1" dirty="0"/>
              <a:t>Manufacturing Letters</a:t>
            </a:r>
            <a:r>
              <a:rPr lang="en-GB" sz="1600" dirty="0"/>
              <a:t>, </a:t>
            </a:r>
            <a:r>
              <a:rPr lang="en-GB" sz="1600" i="1" dirty="0"/>
              <a:t>20</a:t>
            </a:r>
            <a:r>
              <a:rPr lang="en-GB" sz="1600" dirty="0"/>
              <a:t>, 34-39.</a:t>
            </a:r>
          </a:p>
          <a:p>
            <a:r>
              <a:rPr lang="en-GB" sz="1600" dirty="0"/>
              <a:t>Singh, A., &amp; Jain, A. (2018). Study of cyber attacks on the cyber-physical system. In </a:t>
            </a:r>
            <a:r>
              <a:rPr lang="en-GB" sz="1600" i="1" dirty="0"/>
              <a:t>Proceedings of 3rd International Conference on Internet of Things and Connected Technologies (</a:t>
            </a:r>
            <a:r>
              <a:rPr lang="en-GB" sz="1600" i="1" dirty="0" err="1"/>
              <a:t>ICIoTCT</a:t>
            </a:r>
            <a:r>
              <a:rPr lang="en-GB" sz="1600" i="1" dirty="0"/>
              <a:t>)</a:t>
            </a:r>
            <a:r>
              <a:rPr lang="en-GB" sz="1600" dirty="0"/>
              <a:t> (pp. 26-27). 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9831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851</Words>
  <Application>Microsoft Office PowerPoint</Application>
  <PresentationFormat>Custom</PresentationFormat>
  <Paragraphs>56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Dividend</vt:lpstr>
      <vt:lpstr>Cyber-Physical System </vt:lpstr>
      <vt:lpstr>Introduction</vt:lpstr>
      <vt:lpstr>Cyber threats on a cyber-physical system: a network attack </vt:lpstr>
      <vt:lpstr>Cryptographic attacks</vt:lpstr>
      <vt:lpstr>malicious software </vt:lpstr>
      <vt:lpstr>Solutions to cyber threats on a cyber-physical system: integration of public-key algorithms </vt:lpstr>
      <vt:lpstr>generating key on the physical layer of the cyber-physical system. </vt:lpstr>
      <vt:lpstr>Conclusion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Marketing</dc:title>
  <dc:creator>Ryan Langan</dc:creator>
  <cp:lastModifiedBy>Terry</cp:lastModifiedBy>
  <cp:revision>160</cp:revision>
  <dcterms:created xsi:type="dcterms:W3CDTF">2020-05-14T23:31:58Z</dcterms:created>
  <dcterms:modified xsi:type="dcterms:W3CDTF">2020-11-08T21:54:45Z</dcterms:modified>
</cp:coreProperties>
</file>